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Dosis"/>
      <p:regular r:id="rId16"/>
      <p:bold r:id="rId17"/>
    </p:embeddedFon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Dosis-bold.fntdata"/><Relationship Id="rId16" Type="http://schemas.openxmlformats.org/officeDocument/2006/relationships/font" Target="fonts/Dosis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.fntdata"/><Relationship Id="rId6" Type="http://schemas.openxmlformats.org/officeDocument/2006/relationships/slide" Target="slides/slide2.xml"/><Relationship Id="rId18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9355e9232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9355e9232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863b5d7a67_1_19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863b5d7a67_1_19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93a7ecafd7_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93a7ecafd7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43764"/>
                </a:solidFill>
                <a:latin typeface="Roboto"/>
                <a:ea typeface="Roboto"/>
                <a:cs typeface="Roboto"/>
                <a:sym typeface="Roboto"/>
              </a:rPr>
              <a:t>Protocontrol allows engineers and hobbyists to execute their vision for a user interface panel with a start-to-finish user interface development experience</a:t>
            </a:r>
            <a:endParaRPr sz="1300">
              <a:solidFill>
                <a:srgbClr val="3437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34376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343764"/>
                </a:solidFill>
                <a:latin typeface="Roboto"/>
                <a:ea typeface="Roboto"/>
                <a:cs typeface="Roboto"/>
                <a:sym typeface="Roboto"/>
              </a:rPr>
              <a:t>Bring the audience to the same place as us before diving into details, set the tone, differentiate ourselves from other projects </a:t>
            </a:r>
            <a:endParaRPr b="1" sz="1300">
              <a:solidFill>
                <a:srgbClr val="34376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63b5d7a67_1_16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863b5d7a67_1_1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851a802c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851a802c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9355e92329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9355e9232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9355e9232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9355e9232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9355e9232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9355e9232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43764"/>
                </a:solidFill>
                <a:latin typeface="Dosis"/>
                <a:ea typeface="Dosis"/>
                <a:cs typeface="Dosis"/>
                <a:sym typeface="Dosis"/>
              </a:rPr>
              <a:t>People Responsible: Abisha, Parker</a:t>
            </a:r>
            <a:endParaRPr sz="1400">
              <a:solidFill>
                <a:srgbClr val="34376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43764"/>
                </a:solidFill>
                <a:latin typeface="Dosis"/>
                <a:ea typeface="Dosis"/>
                <a:cs typeface="Dosis"/>
                <a:sym typeface="Dosis"/>
              </a:rPr>
              <a:t>Next Steps</a:t>
            </a:r>
            <a:endParaRPr sz="1400">
              <a:solidFill>
                <a:srgbClr val="34376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BBE617"/>
              </a:buClr>
              <a:buSzPts val="1400"/>
              <a:buFont typeface="Dosis"/>
              <a:buChar char="▸"/>
            </a:pPr>
            <a:r>
              <a:rPr lang="en" sz="1400">
                <a:solidFill>
                  <a:srgbClr val="343764"/>
                </a:solidFill>
                <a:latin typeface="Dosis"/>
                <a:ea typeface="Dosis"/>
                <a:cs typeface="Dosis"/>
                <a:sym typeface="Dosis"/>
              </a:rPr>
              <a:t>Interface keypad, slider, and toggles</a:t>
            </a:r>
            <a:endParaRPr sz="1400">
              <a:solidFill>
                <a:srgbClr val="34376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BBE617"/>
              </a:buClr>
              <a:buSzPts val="1400"/>
              <a:buFont typeface="Dosis"/>
              <a:buChar char="▸"/>
            </a:pPr>
            <a:r>
              <a:rPr lang="en" sz="1400">
                <a:solidFill>
                  <a:srgbClr val="343764"/>
                </a:solidFill>
                <a:latin typeface="Dosis"/>
                <a:ea typeface="Dosis"/>
                <a:cs typeface="Dosis"/>
                <a:sym typeface="Dosis"/>
              </a:rPr>
              <a:t>Buy TIs PC8574 IC and make a Schematic for PCB (replicate the pin expander)</a:t>
            </a:r>
            <a:endParaRPr sz="1400">
              <a:solidFill>
                <a:srgbClr val="34376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BBE617"/>
              </a:buClr>
              <a:buSzPts val="1400"/>
              <a:buFont typeface="Dosis"/>
              <a:buChar char="▸"/>
            </a:pPr>
            <a:r>
              <a:rPr lang="en" sz="1400">
                <a:solidFill>
                  <a:srgbClr val="343764"/>
                </a:solidFill>
                <a:latin typeface="Dosis"/>
                <a:ea typeface="Dosis"/>
                <a:cs typeface="Dosis"/>
                <a:sym typeface="Dosis"/>
              </a:rPr>
              <a:t>Continue Verilog Modeling of I2C</a:t>
            </a:r>
            <a:endParaRPr sz="1400">
              <a:solidFill>
                <a:srgbClr val="343764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43764"/>
              </a:buClr>
              <a:buSzPts val="1400"/>
              <a:buFont typeface="Dosis"/>
              <a:buChar char="▹"/>
            </a:pPr>
            <a:r>
              <a:rPr lang="en" sz="1400">
                <a:solidFill>
                  <a:srgbClr val="343764"/>
                </a:solidFill>
                <a:latin typeface="Dosis"/>
                <a:ea typeface="Dosis"/>
                <a:cs typeface="Dosis"/>
                <a:sym typeface="Dosis"/>
              </a:rPr>
              <a:t>Explore what modules we have available to us with Vivado</a:t>
            </a:r>
            <a:endParaRPr sz="1400">
              <a:solidFill>
                <a:srgbClr val="343764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863b5d7a67_0_2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863b5d7a67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9355e92329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9355e9232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22222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086350" y="-38100"/>
            <a:ext cx="4114800" cy="5219700"/>
          </a:xfrm>
          <a:custGeom>
            <a:rect b="b" l="l" r="r" t="t"/>
            <a:pathLst>
              <a:path extrusionOk="0" h="208788" w="164592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fmla="val 51542" name="adj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/>
          <p:nvPr/>
        </p:nvSpPr>
        <p:spPr>
          <a:xfrm flipH="1">
            <a:off x="1187225" y="3724500"/>
            <a:ext cx="8369700" cy="669900"/>
          </a:xfrm>
          <a:prstGeom prst="parallelogram">
            <a:avLst>
              <a:gd fmla="val 515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>
            <a:off x="1172400" y="1868375"/>
            <a:ext cx="6799200" cy="167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1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4" name="Google Shape;104;p11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5" name="Google Shape;105;p11"/>
          <p:cNvGrpSpPr/>
          <p:nvPr/>
        </p:nvGrpSpPr>
        <p:grpSpPr>
          <a:xfrm>
            <a:off x="-903537" y="-17561"/>
            <a:ext cx="10524355" cy="5171411"/>
            <a:chOff x="-903537" y="-17561"/>
            <a:chExt cx="10524355" cy="5171411"/>
          </a:xfrm>
        </p:grpSpPr>
        <p:sp>
          <p:nvSpPr>
            <p:cNvPr id="106" name="Google Shape;106;p11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flipH="1">
              <a:off x="742953" y="272850"/>
              <a:ext cx="75057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flipH="1">
              <a:off x="7861618" y="272850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990375" y="4925850"/>
              <a:ext cx="8369700" cy="2280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1" name="Google Shape;111;p11"/>
          <p:cNvPicPr preferRelativeResize="0"/>
          <p:nvPr/>
        </p:nvPicPr>
        <p:blipFill rotWithShape="1">
          <a:blip r:embed="rId2">
            <a:alphaModFix/>
          </a:blip>
          <a:srcRect b="67910" l="19433" r="63208" t="19918"/>
          <a:stretch/>
        </p:blipFill>
        <p:spPr>
          <a:xfrm>
            <a:off x="7953550" y="337600"/>
            <a:ext cx="1190450" cy="62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TITLE_ONLY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2"/>
          <p:cNvSpPr/>
          <p:nvPr/>
        </p:nvSpPr>
        <p:spPr>
          <a:xfrm>
            <a:off x="-55075" y="-38100"/>
            <a:ext cx="3312625" cy="5214650"/>
          </a:xfrm>
          <a:custGeom>
            <a:rect b="b" l="l" r="r" t="t"/>
            <a:pathLst>
              <a:path extrusionOk="0" h="208586" w="132505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114" name="Google Shape;114;p12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2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fmla="val 75009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2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fmla="val 51542" name="adj"/>
            </a:avLst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2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2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2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0" name="Google Shape;120;p12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12"/>
          <p:cNvPicPr preferRelativeResize="0"/>
          <p:nvPr/>
        </p:nvPicPr>
        <p:blipFill rotWithShape="1">
          <a:blip r:embed="rId2">
            <a:alphaModFix/>
          </a:blip>
          <a:srcRect b="67910" l="19433" r="63208" t="19918"/>
          <a:stretch/>
        </p:blipFill>
        <p:spPr>
          <a:xfrm>
            <a:off x="7953550" y="337600"/>
            <a:ext cx="1190450" cy="62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/>
          <p:nvPr/>
        </p:nvSpPr>
        <p:spPr>
          <a:xfrm>
            <a:off x="-55075" y="-38100"/>
            <a:ext cx="3312625" cy="5214650"/>
          </a:xfrm>
          <a:custGeom>
            <a:rect b="b" l="l" r="r" t="t"/>
            <a:pathLst>
              <a:path extrusionOk="0" h="208586" w="132505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4" name="Google Shape;124;p13"/>
          <p:cNvSpPr/>
          <p:nvPr/>
        </p:nvSpPr>
        <p:spPr>
          <a:xfrm flipH="1">
            <a:off x="742953" y="4406300"/>
            <a:ext cx="7505700" cy="7491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3"/>
          <p:cNvSpPr/>
          <p:nvPr/>
        </p:nvSpPr>
        <p:spPr>
          <a:xfrm flipH="1">
            <a:off x="7861618" y="4406300"/>
            <a:ext cx="1759200" cy="7491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3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fmla="val 75009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3"/>
          <p:cNvSpPr txBox="1"/>
          <p:nvPr>
            <p:ph idx="1" type="body"/>
          </p:nvPr>
        </p:nvSpPr>
        <p:spPr>
          <a:xfrm>
            <a:off x="1123950" y="4406300"/>
            <a:ext cx="67374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129" name="Google Shape;129;p13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 rotWithShape="1">
          <a:blip r:embed="rId2">
            <a:alphaModFix/>
          </a:blip>
          <a:srcRect b="67910" l="19433" r="63208" t="19918"/>
          <a:stretch/>
        </p:blipFill>
        <p:spPr>
          <a:xfrm>
            <a:off x="7861625" y="4467825"/>
            <a:ext cx="1190450" cy="62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"/>
          <p:cNvSpPr/>
          <p:nvPr/>
        </p:nvSpPr>
        <p:spPr>
          <a:xfrm>
            <a:off x="-55075" y="-38100"/>
            <a:ext cx="3312625" cy="5214650"/>
          </a:xfrm>
          <a:custGeom>
            <a:rect b="b" l="l" r="r" t="t"/>
            <a:pathLst>
              <a:path extrusionOk="0" h="208586" w="132505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33" name="Google Shape;133;p14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4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fmla="val 75009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4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4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inverted">
  <p:cSld name="BLANK_1"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5"/>
          <p:cNvSpPr/>
          <p:nvPr/>
        </p:nvSpPr>
        <p:spPr>
          <a:xfrm>
            <a:off x="-55075" y="-38100"/>
            <a:ext cx="3312625" cy="5214650"/>
          </a:xfrm>
          <a:custGeom>
            <a:rect b="b" l="l" r="r" t="t"/>
            <a:pathLst>
              <a:path extrusionOk="0" h="208586" w="132505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39" name="Google Shape;139;p15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5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fmla="val 7500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5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5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inverted 1">
  <p:cSld name="BLANK_1_1">
    <p:bg>
      <p:bgPr>
        <a:solidFill>
          <a:srgbClr val="22222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/>
          <p:nvPr/>
        </p:nvSpPr>
        <p:spPr>
          <a:xfrm flipH="1">
            <a:off x="-903537" y="-8711"/>
            <a:ext cx="1759200" cy="7491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Google Shape;147;p16"/>
          <p:cNvPicPr preferRelativeResize="0"/>
          <p:nvPr/>
        </p:nvPicPr>
        <p:blipFill rotWithShape="1">
          <a:blip r:embed="rId2">
            <a:alphaModFix/>
          </a:blip>
          <a:srcRect b="67910" l="19433" r="63208" t="19918"/>
          <a:stretch/>
        </p:blipFill>
        <p:spPr>
          <a:xfrm>
            <a:off x="7745950" y="-8700"/>
            <a:ext cx="1190450" cy="62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0" name="Google Shape;150;p17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with Bar">
  <p:cSld name="CUSTOM_1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3" name="Google Shape;153;p18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p18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" name="Google Shape;16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1526678" y="2220366"/>
            <a:ext cx="6090715" cy="702675"/>
            <a:chOff x="3571" y="2240822"/>
            <a:chExt cx="8120953" cy="936900"/>
          </a:xfrm>
        </p:grpSpPr>
        <p:sp>
          <p:nvSpPr>
            <p:cNvPr id="19" name="Google Shape;19;p3"/>
            <p:cNvSpPr/>
            <p:nvPr/>
          </p:nvSpPr>
          <p:spPr>
            <a:xfrm>
              <a:off x="3571" y="2240822"/>
              <a:ext cx="1561800" cy="936900"/>
            </a:xfrm>
            <a:prstGeom prst="roundRect">
              <a:avLst>
                <a:gd fmla="val 10000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 txBox="1"/>
            <p:nvPr/>
          </p:nvSpPr>
          <p:spPr>
            <a:xfrm>
              <a:off x="31015" y="2268266"/>
              <a:ext cx="1506900" cy="88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114300" lIns="114300" spcFirstLastPara="1" rIns="114300" wrap="square" tIns="114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Calibri"/>
                <a:buNone/>
              </a:pPr>
              <a:r>
                <a:t/>
              </a:r>
              <a:endPara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721445" y="2515682"/>
              <a:ext cx="331200" cy="3873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 txBox="1"/>
            <p:nvPr/>
          </p:nvSpPr>
          <p:spPr>
            <a:xfrm>
              <a:off x="1721445" y="2593142"/>
              <a:ext cx="231900" cy="23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2189956" y="2240822"/>
              <a:ext cx="1561800" cy="936900"/>
            </a:xfrm>
            <a:prstGeom prst="roundRect">
              <a:avLst>
                <a:gd fmla="val 10000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 txBox="1"/>
            <p:nvPr/>
          </p:nvSpPr>
          <p:spPr>
            <a:xfrm>
              <a:off x="2217400" y="2268266"/>
              <a:ext cx="1506900" cy="88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114300" lIns="114300" spcFirstLastPara="1" rIns="114300" wrap="square" tIns="114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Calibri"/>
                <a:buNone/>
              </a:pPr>
              <a:r>
                <a:t/>
              </a:r>
              <a:endPara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3907829" y="2515682"/>
              <a:ext cx="331200" cy="3873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 txBox="1"/>
            <p:nvPr/>
          </p:nvSpPr>
          <p:spPr>
            <a:xfrm>
              <a:off x="3907829" y="2593142"/>
              <a:ext cx="231900" cy="23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4376340" y="2240822"/>
              <a:ext cx="1561800" cy="936900"/>
            </a:xfrm>
            <a:prstGeom prst="roundRect">
              <a:avLst>
                <a:gd fmla="val 10000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 txBox="1"/>
            <p:nvPr/>
          </p:nvSpPr>
          <p:spPr>
            <a:xfrm>
              <a:off x="4403784" y="2268266"/>
              <a:ext cx="1506900" cy="88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114300" lIns="114300" spcFirstLastPara="1" rIns="114300" wrap="square" tIns="114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Calibri"/>
                <a:buNone/>
              </a:pPr>
              <a:r>
                <a:t/>
              </a:r>
              <a:endPara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6094214" y="2515682"/>
              <a:ext cx="331200" cy="3873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 txBox="1"/>
            <p:nvPr/>
          </p:nvSpPr>
          <p:spPr>
            <a:xfrm>
              <a:off x="6094214" y="2593142"/>
              <a:ext cx="231900" cy="23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562724" y="2240822"/>
              <a:ext cx="1561800" cy="936900"/>
            </a:xfrm>
            <a:prstGeom prst="roundRect">
              <a:avLst>
                <a:gd fmla="val 10000" name="adj"/>
              </a:avLst>
            </a:prstGeom>
            <a:solidFill>
              <a:srgbClr val="4372C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 txBox="1"/>
            <p:nvPr/>
          </p:nvSpPr>
          <p:spPr>
            <a:xfrm>
              <a:off x="6590168" y="2268266"/>
              <a:ext cx="1506900" cy="88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114300" lIns="114300" spcFirstLastPara="1" rIns="114300" wrap="square" tIns="1143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Calibri"/>
                <a:buNone/>
              </a:pPr>
              <a:r>
                <a:t/>
              </a:r>
              <a:endParaRPr b="0" i="0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4" name="Google Shape;164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▸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9pPr>
          </a:lstStyle>
          <a:p/>
        </p:txBody>
      </p:sp>
      <p:sp>
        <p:nvSpPr>
          <p:cNvPr id="165" name="Google Shape;16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5086350" y="-38100"/>
            <a:ext cx="4114800" cy="5219700"/>
          </a:xfrm>
          <a:custGeom>
            <a:rect b="b" l="l" r="r" t="t"/>
            <a:pathLst>
              <a:path extrusionOk="0" h="208788" w="164592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35" name="Google Shape;35;p4"/>
          <p:cNvSpPr/>
          <p:nvPr/>
        </p:nvSpPr>
        <p:spPr>
          <a:xfrm flipH="1">
            <a:off x="-388900" y="4394400"/>
            <a:ext cx="8172300" cy="749100"/>
          </a:xfrm>
          <a:prstGeom prst="parallelogram">
            <a:avLst>
              <a:gd fmla="val 515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6" name="Google Shape;36;p4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 txBox="1"/>
          <p:nvPr>
            <p:ph type="ctrTitle"/>
          </p:nvPr>
        </p:nvSpPr>
        <p:spPr>
          <a:xfrm>
            <a:off x="1028475" y="2345350"/>
            <a:ext cx="52200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4"/>
          <p:cNvSpPr txBox="1"/>
          <p:nvPr>
            <p:ph idx="1" type="subTitle"/>
          </p:nvPr>
        </p:nvSpPr>
        <p:spPr>
          <a:xfrm>
            <a:off x="1028475" y="3449650"/>
            <a:ext cx="5220000" cy="5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2.0">
  <p:cSld name="TITLE_1_2">
    <p:bg>
      <p:bgPr>
        <a:solidFill>
          <a:schemeClr val="accen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5086350" y="-38100"/>
            <a:ext cx="4114800" cy="5219700"/>
          </a:xfrm>
          <a:custGeom>
            <a:rect b="b" l="l" r="r" t="t"/>
            <a:pathLst>
              <a:path extrusionOk="0" h="208788" w="164592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41" name="Google Shape;41;p5"/>
          <p:cNvSpPr/>
          <p:nvPr/>
        </p:nvSpPr>
        <p:spPr>
          <a:xfrm flipH="1">
            <a:off x="929650" y="3642425"/>
            <a:ext cx="8629800" cy="7521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 txBox="1"/>
          <p:nvPr>
            <p:ph type="ctrTitle"/>
          </p:nvPr>
        </p:nvSpPr>
        <p:spPr>
          <a:xfrm>
            <a:off x="1332025" y="3234725"/>
            <a:ext cx="52200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-44050" y="-38100"/>
            <a:ext cx="4139800" cy="5192625"/>
          </a:xfrm>
          <a:custGeom>
            <a:rect b="b" l="l" r="r" t="t"/>
            <a:pathLst>
              <a:path extrusionOk="0" h="207705" w="165592">
                <a:moveTo>
                  <a:pt x="165592" y="207264"/>
                </a:moveTo>
                <a:lnTo>
                  <a:pt x="58150" y="0"/>
                </a:lnTo>
                <a:lnTo>
                  <a:pt x="0" y="643"/>
                </a:lnTo>
                <a:lnTo>
                  <a:pt x="881" y="20770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5" name="Google Shape;45;p6"/>
          <p:cNvSpPr/>
          <p:nvPr/>
        </p:nvSpPr>
        <p:spPr>
          <a:xfrm flipH="1">
            <a:off x="-647600" y="-14750"/>
            <a:ext cx="2481900" cy="7491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990375" y="1021950"/>
            <a:ext cx="7343100" cy="33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57200" lvl="0" marL="457200" rtl="0">
              <a:spcBef>
                <a:spcPts val="600"/>
              </a:spcBef>
              <a:spcAft>
                <a:spcPts val="0"/>
              </a:spcAft>
              <a:buSzPts val="3600"/>
              <a:buChar char="▸"/>
              <a:defRPr i="1" sz="3600"/>
            </a:lvl1pPr>
            <a:lvl2pPr indent="-457200" lvl="1" marL="9144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i="1" sz="3600"/>
            </a:lvl2pPr>
            <a:lvl3pPr indent="-457200" lvl="2" marL="13716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i="1" sz="3600"/>
            </a:lvl3pPr>
            <a:lvl4pPr indent="-457200" lvl="3" marL="18288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i="1" sz="3600"/>
            </a:lvl4pPr>
            <a:lvl5pPr indent="-457200" lvl="4" marL="22860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i="1" sz="3600"/>
            </a:lvl5pPr>
            <a:lvl6pPr indent="-457200" lvl="5" marL="2743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i="1" sz="3600"/>
            </a:lvl6pPr>
            <a:lvl7pPr indent="-457200" lvl="6" marL="32004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i="1" sz="3600"/>
            </a:lvl7pPr>
            <a:lvl8pPr indent="-457200" lvl="7" marL="36576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i="1" sz="3600"/>
            </a:lvl8pPr>
            <a:lvl9pPr indent="-457200" lvl="8" marL="41148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i="1" sz="3600"/>
            </a:lvl9pPr>
          </a:lstStyle>
          <a:p/>
        </p:txBody>
      </p:sp>
      <p:sp>
        <p:nvSpPr>
          <p:cNvPr id="47" name="Google Shape;47;p6"/>
          <p:cNvSpPr txBox="1"/>
          <p:nvPr/>
        </p:nvSpPr>
        <p:spPr>
          <a:xfrm>
            <a:off x="-121150" y="-271850"/>
            <a:ext cx="19557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15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8" name="Google Shape;48;p6"/>
          <p:cNvSpPr/>
          <p:nvPr/>
        </p:nvSpPr>
        <p:spPr>
          <a:xfrm flipH="1">
            <a:off x="1440947" y="-14750"/>
            <a:ext cx="745800" cy="7491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6"/>
          <p:cNvSpPr/>
          <p:nvPr/>
        </p:nvSpPr>
        <p:spPr>
          <a:xfrm flipH="1">
            <a:off x="6957299" y="4394650"/>
            <a:ext cx="2643900" cy="749100"/>
          </a:xfrm>
          <a:prstGeom prst="parallelogram">
            <a:avLst>
              <a:gd fmla="val 5154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 txBox="1"/>
          <p:nvPr/>
        </p:nvSpPr>
        <p:spPr>
          <a:xfrm>
            <a:off x="6957475" y="4137550"/>
            <a:ext cx="21864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”</a:t>
            </a:r>
            <a:endParaRPr sz="15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1" name="Google Shape;51;p6"/>
          <p:cNvSpPr/>
          <p:nvPr/>
        </p:nvSpPr>
        <p:spPr>
          <a:xfrm flipH="1">
            <a:off x="6626547" y="4394650"/>
            <a:ext cx="745800" cy="749100"/>
          </a:xfrm>
          <a:prstGeom prst="parallelogram">
            <a:avLst>
              <a:gd fmla="val 5154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7"/>
          <p:cNvGrpSpPr/>
          <p:nvPr/>
        </p:nvGrpSpPr>
        <p:grpSpPr>
          <a:xfrm>
            <a:off x="-903537" y="-38100"/>
            <a:ext cx="10524355" cy="5214650"/>
            <a:chOff x="-903537" y="-38100"/>
            <a:chExt cx="10524355" cy="5214650"/>
          </a:xfrm>
        </p:grpSpPr>
        <p:sp>
          <p:nvSpPr>
            <p:cNvPr id="54" name="Google Shape;54;p7"/>
            <p:cNvSpPr/>
            <p:nvPr/>
          </p:nvSpPr>
          <p:spPr>
            <a:xfrm>
              <a:off x="-55075" y="-38100"/>
              <a:ext cx="3312625" cy="521465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55" name="Google Shape;55;p7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7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7"/>
            <p:cNvSpPr/>
            <p:nvPr/>
          </p:nvSpPr>
          <p:spPr>
            <a:xfrm flipH="1">
              <a:off x="742953" y="272850"/>
              <a:ext cx="75057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7"/>
            <p:cNvSpPr/>
            <p:nvPr/>
          </p:nvSpPr>
          <p:spPr>
            <a:xfrm flipH="1">
              <a:off x="7861618" y="272850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 flipH="1">
              <a:off x="990375" y="4925850"/>
              <a:ext cx="8369700" cy="2280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7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" type="body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▸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3" name="Google Shape;63;p7"/>
          <p:cNvPicPr preferRelativeResize="0"/>
          <p:nvPr/>
        </p:nvPicPr>
        <p:blipFill rotWithShape="1">
          <a:blip r:embed="rId2">
            <a:alphaModFix/>
          </a:blip>
          <a:srcRect b="67910" l="19433" r="63208" t="19918"/>
          <a:stretch/>
        </p:blipFill>
        <p:spPr>
          <a:xfrm>
            <a:off x="7953550" y="337600"/>
            <a:ext cx="1190450" cy="62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8"/>
          <p:cNvGrpSpPr/>
          <p:nvPr/>
        </p:nvGrpSpPr>
        <p:grpSpPr>
          <a:xfrm>
            <a:off x="-903537" y="-38100"/>
            <a:ext cx="10524355" cy="5214650"/>
            <a:chOff x="-903537" y="-38100"/>
            <a:chExt cx="10524355" cy="5214650"/>
          </a:xfrm>
        </p:grpSpPr>
        <p:sp>
          <p:nvSpPr>
            <p:cNvPr id="66" name="Google Shape;66;p8"/>
            <p:cNvSpPr/>
            <p:nvPr/>
          </p:nvSpPr>
          <p:spPr>
            <a:xfrm>
              <a:off x="-55075" y="-38100"/>
              <a:ext cx="3312625" cy="521465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67" name="Google Shape;67;p8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 flipH="1">
              <a:off x="742953" y="272850"/>
              <a:ext cx="75057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 flipH="1">
              <a:off x="7861618" y="272850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flipH="1">
              <a:off x="990375" y="4925850"/>
              <a:ext cx="8369700" cy="2280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" name="Google Shape;72;p8"/>
          <p:cNvSpPr txBox="1"/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/>
            </a:lvl9pPr>
          </a:lstStyle>
          <a:p/>
        </p:txBody>
      </p:sp>
      <p:sp>
        <p:nvSpPr>
          <p:cNvPr id="73" name="Google Shape;73;p8"/>
          <p:cNvSpPr txBox="1"/>
          <p:nvPr>
            <p:ph idx="1" type="body"/>
          </p:nvPr>
        </p:nvSpPr>
        <p:spPr>
          <a:xfrm>
            <a:off x="1101375" y="1311550"/>
            <a:ext cx="3681900" cy="3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▸"/>
              <a:defRPr sz="2600"/>
            </a:lvl1pPr>
            <a:lvl2pPr indent="-393700" lvl="1" marL="9144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indent="-393700" lvl="2" marL="13716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indent="-393700" lvl="3" marL="18288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indent="-393700" lvl="4" marL="22860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indent="-393700" lvl="5" marL="27432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indent="-393700" lvl="6" marL="32004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indent="-393700" lvl="7" marL="36576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indent="-393700" lvl="8" marL="41148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/>
        </p:txBody>
      </p:sp>
      <p:sp>
        <p:nvSpPr>
          <p:cNvPr id="74" name="Google Shape;74;p8"/>
          <p:cNvSpPr txBox="1"/>
          <p:nvPr>
            <p:ph idx="2" type="body"/>
          </p:nvPr>
        </p:nvSpPr>
        <p:spPr>
          <a:xfrm>
            <a:off x="5004949" y="1311550"/>
            <a:ext cx="3681900" cy="3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▸"/>
              <a:defRPr sz="2600"/>
            </a:lvl1pPr>
            <a:lvl2pPr indent="-393700" lvl="1" marL="9144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indent="-393700" lvl="2" marL="13716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indent="-393700" lvl="3" marL="18288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indent="-393700" lvl="4" marL="22860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indent="-393700" lvl="5" marL="27432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indent="-393700" lvl="6" marL="32004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indent="-393700" lvl="7" marL="36576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indent="-393700" lvl="8" marL="4114800" rtl="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/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p8"/>
          <p:cNvPicPr preferRelativeResize="0"/>
          <p:nvPr/>
        </p:nvPicPr>
        <p:blipFill rotWithShape="1">
          <a:blip r:embed="rId2">
            <a:alphaModFix/>
          </a:blip>
          <a:srcRect b="67910" l="19433" r="63208" t="19918"/>
          <a:stretch/>
        </p:blipFill>
        <p:spPr>
          <a:xfrm>
            <a:off x="7953550" y="337600"/>
            <a:ext cx="1190450" cy="62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9"/>
          <p:cNvGrpSpPr/>
          <p:nvPr/>
        </p:nvGrpSpPr>
        <p:grpSpPr>
          <a:xfrm>
            <a:off x="-903537" y="-38100"/>
            <a:ext cx="10524355" cy="5214650"/>
            <a:chOff x="-903537" y="-38100"/>
            <a:chExt cx="10524355" cy="5214650"/>
          </a:xfrm>
        </p:grpSpPr>
        <p:sp>
          <p:nvSpPr>
            <p:cNvPr id="79" name="Google Shape;79;p9"/>
            <p:cNvSpPr/>
            <p:nvPr/>
          </p:nvSpPr>
          <p:spPr>
            <a:xfrm>
              <a:off x="-55075" y="-38100"/>
              <a:ext cx="3312625" cy="521465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80" name="Google Shape;80;p9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9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flipH="1">
              <a:off x="742953" y="272850"/>
              <a:ext cx="75057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flipH="1">
              <a:off x="7861618" y="272850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flipH="1">
              <a:off x="990375" y="4925850"/>
              <a:ext cx="8369700" cy="2280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9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6" name="Google Shape;86;p9"/>
          <p:cNvSpPr txBox="1"/>
          <p:nvPr>
            <p:ph idx="1" type="body"/>
          </p:nvPr>
        </p:nvSpPr>
        <p:spPr>
          <a:xfrm>
            <a:off x="1104900" y="1224350"/>
            <a:ext cx="2423100" cy="3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9pPr>
          </a:lstStyle>
          <a:p/>
        </p:txBody>
      </p:sp>
      <p:sp>
        <p:nvSpPr>
          <p:cNvPr id="87" name="Google Shape;87;p9"/>
          <p:cNvSpPr txBox="1"/>
          <p:nvPr>
            <p:ph idx="2" type="body"/>
          </p:nvPr>
        </p:nvSpPr>
        <p:spPr>
          <a:xfrm>
            <a:off x="3652189" y="1224350"/>
            <a:ext cx="2423100" cy="3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9pPr>
          </a:lstStyle>
          <a:p/>
        </p:txBody>
      </p:sp>
      <p:sp>
        <p:nvSpPr>
          <p:cNvPr id="88" name="Google Shape;88;p9"/>
          <p:cNvSpPr txBox="1"/>
          <p:nvPr>
            <p:ph idx="3" type="body"/>
          </p:nvPr>
        </p:nvSpPr>
        <p:spPr>
          <a:xfrm>
            <a:off x="6199478" y="1224350"/>
            <a:ext cx="2423100" cy="3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9pPr>
          </a:lstStyle>
          <a:p/>
        </p:txBody>
      </p:sp>
      <p:sp>
        <p:nvSpPr>
          <p:cNvPr id="89" name="Google Shape;89;p9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p9"/>
          <p:cNvPicPr preferRelativeResize="0"/>
          <p:nvPr/>
        </p:nvPicPr>
        <p:blipFill rotWithShape="1">
          <a:blip r:embed="rId2">
            <a:alphaModFix/>
          </a:blip>
          <a:srcRect b="67910" l="19433" r="63208" t="19918"/>
          <a:stretch/>
        </p:blipFill>
        <p:spPr>
          <a:xfrm>
            <a:off x="7953550" y="337600"/>
            <a:ext cx="1190450" cy="62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0"/>
          <p:cNvGrpSpPr/>
          <p:nvPr/>
        </p:nvGrpSpPr>
        <p:grpSpPr>
          <a:xfrm>
            <a:off x="-903537" y="-38100"/>
            <a:ext cx="10524355" cy="5214650"/>
            <a:chOff x="-903537" y="-38100"/>
            <a:chExt cx="10524355" cy="5214650"/>
          </a:xfrm>
        </p:grpSpPr>
        <p:sp>
          <p:nvSpPr>
            <p:cNvPr id="93" name="Google Shape;93;p10"/>
            <p:cNvSpPr/>
            <p:nvPr/>
          </p:nvSpPr>
          <p:spPr>
            <a:xfrm>
              <a:off x="-55075" y="-38100"/>
              <a:ext cx="3312625" cy="5214650"/>
            </a:xfrm>
            <a:custGeom>
              <a:rect b="b" l="l" r="r" t="t"/>
              <a:pathLst>
                <a:path extrusionOk="0" h="208586" w="132505">
                  <a:moveTo>
                    <a:pt x="132505" y="207264"/>
                  </a:moveTo>
                  <a:lnTo>
                    <a:pt x="25063" y="0"/>
                  </a:lnTo>
                  <a:lnTo>
                    <a:pt x="0" y="202"/>
                  </a:lnTo>
                  <a:lnTo>
                    <a:pt x="1322" y="2085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94" name="Google Shape;94;p10"/>
            <p:cNvSpPr/>
            <p:nvPr/>
          </p:nvSpPr>
          <p:spPr>
            <a:xfrm flipH="1">
              <a:off x="-903537" y="-17561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0"/>
            <p:cNvSpPr/>
            <p:nvPr/>
          </p:nvSpPr>
          <p:spPr>
            <a:xfrm flipH="1">
              <a:off x="472134" y="-9525"/>
              <a:ext cx="518400" cy="749100"/>
            </a:xfrm>
            <a:prstGeom prst="parallelogram">
              <a:avLst>
                <a:gd fmla="val 75009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0"/>
            <p:cNvSpPr/>
            <p:nvPr/>
          </p:nvSpPr>
          <p:spPr>
            <a:xfrm flipH="1">
              <a:off x="742953" y="272850"/>
              <a:ext cx="7505700" cy="749100"/>
            </a:xfrm>
            <a:prstGeom prst="parallelogram">
              <a:avLst>
                <a:gd fmla="val 5154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0"/>
            <p:cNvSpPr/>
            <p:nvPr/>
          </p:nvSpPr>
          <p:spPr>
            <a:xfrm flipH="1">
              <a:off x="7861618" y="272850"/>
              <a:ext cx="1759200" cy="7491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0"/>
            <p:cNvSpPr/>
            <p:nvPr/>
          </p:nvSpPr>
          <p:spPr>
            <a:xfrm flipH="1">
              <a:off x="990375" y="4925850"/>
              <a:ext cx="8369700" cy="228000"/>
            </a:xfrm>
            <a:prstGeom prst="parallelogram">
              <a:avLst>
                <a:gd fmla="val 5154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10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0" name="Google Shape;100;p10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1" name="Google Shape;101;p10"/>
          <p:cNvPicPr preferRelativeResize="0"/>
          <p:nvPr/>
        </p:nvPicPr>
        <p:blipFill rotWithShape="1">
          <a:blip r:embed="rId2">
            <a:alphaModFix/>
          </a:blip>
          <a:srcRect b="67910" l="19433" r="63208" t="19918"/>
          <a:stretch/>
        </p:blipFill>
        <p:spPr>
          <a:xfrm>
            <a:off x="7953550" y="337600"/>
            <a:ext cx="1190450" cy="62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osis"/>
              <a:buNone/>
              <a:defRPr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"/>
              <a:buChar char="▸"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Roboto"/>
              <a:buChar char="▹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"/>
              <a:buChar char="▹"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"/>
              <a:buChar char="▹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b="1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buNone/>
              <a:defRPr b="1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buNone/>
              <a:defRPr b="1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buNone/>
              <a:defRPr b="1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buNone/>
              <a:defRPr b="1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buNone/>
              <a:defRPr b="1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buNone/>
              <a:defRPr b="1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buNone/>
              <a:defRPr b="1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buNone/>
              <a:defRPr b="1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KVlSOxYkD8DvlEUuzUlCojqFsSz0VXSH/view" TargetMode="External"/><Relationship Id="rId4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ctrTitle"/>
          </p:nvPr>
        </p:nvSpPr>
        <p:spPr>
          <a:xfrm>
            <a:off x="1172400" y="2014925"/>
            <a:ext cx="6799200" cy="167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ProtoControl</a:t>
            </a:r>
            <a:endParaRPr b="1"/>
          </a:p>
        </p:txBody>
      </p:sp>
      <p:sp>
        <p:nvSpPr>
          <p:cNvPr id="171" name="Google Shape;171;p22"/>
          <p:cNvSpPr txBox="1"/>
          <p:nvPr>
            <p:ph idx="4294967295" type="subTitle"/>
          </p:nvPr>
        </p:nvSpPr>
        <p:spPr>
          <a:xfrm>
            <a:off x="1480300" y="3800200"/>
            <a:ext cx="7715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935"/>
              <a:buNone/>
            </a:pPr>
            <a:r>
              <a:rPr lang="en" sz="1800"/>
              <a:t>Kelly Mae Allen, Abisha Fenn, Nida Kosedagi, Parker Sexton, William Wood</a:t>
            </a:r>
            <a:endParaRPr sz="1800"/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0725" y="0"/>
            <a:ext cx="3114675" cy="10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Notion use!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2"/>
          <p:cNvSpPr txBox="1"/>
          <p:nvPr>
            <p:ph type="ctrTitle"/>
          </p:nvPr>
        </p:nvSpPr>
        <p:spPr>
          <a:xfrm>
            <a:off x="1332025" y="3234725"/>
            <a:ext cx="52200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ProtoControl?</a:t>
            </a:r>
            <a:endParaRPr/>
          </a:p>
        </p:txBody>
      </p:sp>
      <p:sp>
        <p:nvSpPr>
          <p:cNvPr id="178" name="Google Shape;178;p23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3"/>
          <p:cNvSpPr txBox="1"/>
          <p:nvPr>
            <p:ph idx="4294967295" type="body"/>
          </p:nvPr>
        </p:nvSpPr>
        <p:spPr>
          <a:xfrm>
            <a:off x="594900" y="1125425"/>
            <a:ext cx="4154400" cy="36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plug and play panel with a start-to-finish user interface development experience.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Software platform to design user interface layout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Auto generated embedded code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Touch-screen display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Hot swappable hardware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Compatibility with industry standard technology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80" name="Google Shape;180;p23"/>
          <p:cNvPicPr preferRelativeResize="0"/>
          <p:nvPr/>
        </p:nvPicPr>
        <p:blipFill rotWithShape="1">
          <a:blip r:embed="rId3">
            <a:alphaModFix/>
          </a:blip>
          <a:srcRect b="32574" l="17427" r="12891" t="23075"/>
          <a:stretch/>
        </p:blipFill>
        <p:spPr>
          <a:xfrm>
            <a:off x="4669625" y="1845700"/>
            <a:ext cx="4240927" cy="202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24"/>
          <p:cNvSpPr txBox="1"/>
          <p:nvPr>
            <p:ph idx="4294967295" type="title"/>
          </p:nvPr>
        </p:nvSpPr>
        <p:spPr>
          <a:xfrm>
            <a:off x="786675" y="795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pic>
        <p:nvPicPr>
          <p:cNvPr id="187" name="Google Shape;187;p24"/>
          <p:cNvPicPr preferRelativeResize="0"/>
          <p:nvPr/>
        </p:nvPicPr>
        <p:blipFill rotWithShape="1">
          <a:blip r:embed="rId3">
            <a:alphaModFix/>
          </a:blip>
          <a:srcRect b="21947" l="10759" r="10759" t="4404"/>
          <a:stretch/>
        </p:blipFill>
        <p:spPr>
          <a:xfrm>
            <a:off x="5579825" y="2862650"/>
            <a:ext cx="1532100" cy="1437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88" name="Google Shape;1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2550" y="2862650"/>
            <a:ext cx="1437900" cy="1437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89" name="Google Shape;18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65063" y="779988"/>
            <a:ext cx="1437900" cy="1437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90" name="Google Shape;19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28725" y="853813"/>
            <a:ext cx="1437900" cy="1437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91" name="Google Shape;191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8075" y="780000"/>
            <a:ext cx="1437900" cy="1437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2" name="Google Shape;192;p24"/>
          <p:cNvSpPr txBox="1"/>
          <p:nvPr/>
        </p:nvSpPr>
        <p:spPr>
          <a:xfrm>
            <a:off x="161925" y="2201100"/>
            <a:ext cx="25902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Kelly Mae Allen </a:t>
            </a:r>
            <a:r>
              <a:rPr lang="en" sz="1200">
                <a:solidFill>
                  <a:schemeClr val="lt1"/>
                </a:solidFill>
              </a:rPr>
              <a:t>(Team Lead)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Enclosure modeling &amp; Power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Embedded software integration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93" name="Google Shape;193;p24"/>
          <p:cNvSpPr txBox="1"/>
          <p:nvPr/>
        </p:nvSpPr>
        <p:spPr>
          <a:xfrm>
            <a:off x="5096375" y="4231575"/>
            <a:ext cx="2499000" cy="7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Abisha Fenn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Serial Communication IC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Enclosure Modeling &amp; Power 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94" name="Google Shape;194;p24"/>
          <p:cNvSpPr txBox="1"/>
          <p:nvPr/>
        </p:nvSpPr>
        <p:spPr>
          <a:xfrm>
            <a:off x="1426100" y="4219500"/>
            <a:ext cx="2770800" cy="7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Nida Kosedagi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Custom PCB Design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Serial Communication IC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6652575" y="2217900"/>
            <a:ext cx="2590200" cy="7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Will Wood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Software and Website to Design Digital UI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3172225" y="2217900"/>
            <a:ext cx="28236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Parker Sexton</a:t>
            </a:r>
            <a:r>
              <a:rPr lang="en" sz="1200">
                <a:solidFill>
                  <a:schemeClr val="lt1"/>
                </a:solidFill>
              </a:rPr>
              <a:t> (Project Sponsor)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Embedded Software Integration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Software/website, Custom PCB design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Embedded Progress</a:t>
            </a:r>
            <a:endParaRPr/>
          </a:p>
        </p:txBody>
      </p:sp>
      <p:sp>
        <p:nvSpPr>
          <p:cNvPr id="202" name="Google Shape;202;p25"/>
          <p:cNvSpPr txBox="1"/>
          <p:nvPr>
            <p:ph idx="1" type="body"/>
          </p:nvPr>
        </p:nvSpPr>
        <p:spPr>
          <a:xfrm>
            <a:off x="134150" y="1348625"/>
            <a:ext cx="38595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Dosis"/>
              <a:buChar char="●"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Updated for capacitive screen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●"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Classes for screen icons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●"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Positioning</a:t>
            </a:r>
            <a:r>
              <a:rPr b="1" lang="en" sz="2000">
                <a:latin typeface="Dosis"/>
                <a:ea typeface="Dosis"/>
                <a:cs typeface="Dosis"/>
                <a:sym typeface="Dosis"/>
              </a:rPr>
              <a:t> based on input from software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●"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Dynamic updating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Challenges: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Communication Methods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03" name="Google Shape;2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9725" y="3552353"/>
            <a:ext cx="6097449" cy="128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5"/>
          <p:cNvPicPr preferRelativeResize="0"/>
          <p:nvPr/>
        </p:nvPicPr>
        <p:blipFill rotWithShape="1">
          <a:blip r:embed="rId4">
            <a:alphaModFix/>
          </a:blip>
          <a:srcRect b="0" l="29880" r="18944" t="0"/>
          <a:stretch/>
        </p:blipFill>
        <p:spPr>
          <a:xfrm rot="5400000">
            <a:off x="4974390" y="673950"/>
            <a:ext cx="2128123" cy="313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Enclosure / Power system progress</a:t>
            </a:r>
            <a:endParaRPr/>
          </a:p>
        </p:txBody>
      </p:sp>
      <p:sp>
        <p:nvSpPr>
          <p:cNvPr id="210" name="Google Shape;210;p26"/>
          <p:cNvSpPr txBox="1"/>
          <p:nvPr>
            <p:ph idx="1" type="body"/>
          </p:nvPr>
        </p:nvSpPr>
        <p:spPr>
          <a:xfrm>
            <a:off x="1104900" y="1126850"/>
            <a:ext cx="42009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Dosis"/>
              <a:buChar char="●"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New enclosure designed 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-"/>
            </a:pPr>
            <a:r>
              <a:rPr lang="en" sz="2000">
                <a:latin typeface="Dosis"/>
                <a:ea typeface="Dosis"/>
                <a:cs typeface="Dosis"/>
                <a:sym typeface="Dosis"/>
              </a:rPr>
              <a:t>Need specifications on part sizes for </a:t>
            </a:r>
            <a:r>
              <a:rPr lang="en" sz="2000">
                <a:latin typeface="Dosis"/>
                <a:ea typeface="Dosis"/>
                <a:cs typeface="Dosis"/>
                <a:sym typeface="Dosis"/>
              </a:rPr>
              <a:t>peripherals</a:t>
            </a:r>
            <a:endParaRPr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●"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Using a LM317 regulator for charging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-"/>
            </a:pPr>
            <a:r>
              <a:rPr lang="en" sz="2000">
                <a:latin typeface="Dosis"/>
                <a:ea typeface="Dosis"/>
                <a:cs typeface="Dosis"/>
                <a:sym typeface="Dosis"/>
              </a:rPr>
              <a:t>Need power draw of full device</a:t>
            </a:r>
            <a:endParaRPr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●"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Working on regulator circuit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-"/>
            </a:pPr>
            <a:r>
              <a:rPr lang="en" sz="2000">
                <a:latin typeface="Dosis"/>
                <a:ea typeface="Dosis"/>
                <a:cs typeface="Dosis"/>
                <a:sym typeface="Dosis"/>
              </a:rPr>
              <a:t>Need to know current draw</a:t>
            </a:r>
            <a:endParaRPr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●"/>
            </a:pPr>
            <a:r>
              <a:rPr b="1" lang="en" sz="2000">
                <a:latin typeface="Dosis"/>
                <a:ea typeface="Dosis"/>
                <a:cs typeface="Dosis"/>
                <a:sym typeface="Dosis"/>
              </a:rPr>
              <a:t>Learning about power path circuits  </a:t>
            </a:r>
            <a:endParaRPr b="1"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Dosis"/>
              <a:buChar char="-"/>
            </a:pPr>
            <a:r>
              <a:rPr lang="en" sz="2000">
                <a:latin typeface="Dosis"/>
                <a:ea typeface="Dosis"/>
                <a:cs typeface="Dosis"/>
                <a:sym typeface="Dosis"/>
              </a:rPr>
              <a:t>Need to study what kind to use</a:t>
            </a:r>
            <a:endParaRPr sz="2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11" name="Google Shape;2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846" y="1025174"/>
            <a:ext cx="3381151" cy="209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4787" y="2864725"/>
            <a:ext cx="2977274" cy="205557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/>
        </p:nvSpPr>
        <p:spPr>
          <a:xfrm>
            <a:off x="5565250" y="4812300"/>
            <a:ext cx="36675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https://www.wellpcb.com/Li-ion-charger-circuit.html#:~:text=How%20it%20works,It%20initiates%20the%20charging%20process.</a:t>
            </a:r>
            <a:endParaRPr sz="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design progress</a:t>
            </a:r>
            <a:endParaRPr/>
          </a:p>
        </p:txBody>
      </p:sp>
      <p:sp>
        <p:nvSpPr>
          <p:cNvPr id="219" name="Google Shape;219;p27"/>
          <p:cNvSpPr txBox="1"/>
          <p:nvPr>
            <p:ph idx="1" type="body"/>
          </p:nvPr>
        </p:nvSpPr>
        <p:spPr>
          <a:xfrm>
            <a:off x="499750" y="907913"/>
            <a:ext cx="3751200" cy="18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Dosis"/>
              <a:buChar char="▸"/>
            </a:pPr>
            <a:r>
              <a:rPr lang="en" sz="1800">
                <a:latin typeface="Dosis"/>
                <a:ea typeface="Dosis"/>
                <a:cs typeface="Dosis"/>
                <a:sym typeface="Dosis"/>
              </a:rPr>
              <a:t>Progress: </a:t>
            </a:r>
            <a:r>
              <a:rPr lang="en" sz="1800">
                <a:latin typeface="Dosis"/>
                <a:ea typeface="Dosis"/>
                <a:cs typeface="Dosis"/>
                <a:sym typeface="Dosis"/>
              </a:rPr>
              <a:t>Schematic and PCB designed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Dosis"/>
              <a:buChar char="▸"/>
            </a:pPr>
            <a:r>
              <a:rPr lang="en" sz="1800">
                <a:latin typeface="Dosis"/>
                <a:ea typeface="Dosis"/>
                <a:cs typeface="Dosis"/>
                <a:sym typeface="Dosis"/>
              </a:rPr>
              <a:t>Lessons Learned: Need autorouting, printing different versions will be helpful, learning footprints and netlists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163" y="2771825"/>
            <a:ext cx="3398476" cy="202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4088" y="1909225"/>
            <a:ext cx="3499074" cy="289212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7"/>
          <p:cNvSpPr txBox="1"/>
          <p:nvPr/>
        </p:nvSpPr>
        <p:spPr>
          <a:xfrm>
            <a:off x="4949125" y="1089200"/>
            <a:ext cx="3729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osis"/>
              <a:buChar char="▸"/>
            </a:pPr>
            <a:r>
              <a:rPr lang="en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Next Steps: PCB training and first PCB to be printed on Oct. 31</a:t>
            </a:r>
            <a:endParaRPr sz="18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Design + Serial Communication progress</a:t>
            </a:r>
            <a:endParaRPr/>
          </a:p>
        </p:txBody>
      </p:sp>
      <p:sp>
        <p:nvSpPr>
          <p:cNvPr id="228" name="Google Shape;228;p28"/>
          <p:cNvSpPr txBox="1"/>
          <p:nvPr>
            <p:ph idx="1" type="body"/>
          </p:nvPr>
        </p:nvSpPr>
        <p:spPr>
          <a:xfrm>
            <a:off x="4617875" y="1186825"/>
            <a:ext cx="33930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Successfully interfaced PCF8574 GPIO Expander with a Rotary Encoder (non-I2C to I2C)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Lessons Learned: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Font typeface="Dosis"/>
              <a:buChar char="▸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Troubleshooting Port not Found Errors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▸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MCP23017 is not compatible with Rotary Encoder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▹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Theory: it’s digital read is different than that of the Arduino Uno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Next Steps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Font typeface="Dosis"/>
              <a:buChar char="▸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Interface keypad, slider, and toggles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▸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Buy TIs PC8574 IC and make a Schematic for PCB (replicate the pin expander)</a:t>
            </a:r>
            <a:endParaRPr sz="1400">
              <a:latin typeface="Dosis"/>
              <a:ea typeface="Dosis"/>
              <a:cs typeface="Dosis"/>
              <a:sym typeface="Dosi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osis"/>
              <a:buChar char="▸"/>
            </a:pPr>
            <a:r>
              <a:rPr lang="en" sz="1400">
                <a:latin typeface="Dosis"/>
                <a:ea typeface="Dosis"/>
                <a:cs typeface="Dosis"/>
                <a:sym typeface="Dosis"/>
              </a:rPr>
              <a:t>Continue Verilog Modeling of I2C</a:t>
            </a:r>
            <a:endParaRPr sz="14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29" name="Google Shape;229;p28" title="IMG_459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0950" y="1128275"/>
            <a:ext cx="3043123" cy="375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Progress </a:t>
            </a:r>
            <a:endParaRPr/>
          </a:p>
        </p:txBody>
      </p:sp>
      <p:sp>
        <p:nvSpPr>
          <p:cNvPr id="235" name="Google Shape;235;p29"/>
          <p:cNvSpPr txBox="1"/>
          <p:nvPr>
            <p:ph idx="12" type="sldNum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6" name="Google Shape;23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3750" y="1215350"/>
            <a:ext cx="2563699" cy="73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9"/>
          <p:cNvSpPr txBox="1"/>
          <p:nvPr/>
        </p:nvSpPr>
        <p:spPr>
          <a:xfrm>
            <a:off x="5502500" y="2087300"/>
            <a:ext cx="3466200" cy="23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Cross-Platform Application Development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Android/IOS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More info to come (Timeline, Concept Diagrams)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29"/>
          <p:cNvSpPr txBox="1"/>
          <p:nvPr/>
        </p:nvSpPr>
        <p:spPr>
          <a:xfrm>
            <a:off x="462575" y="1477450"/>
            <a:ext cx="4786800" cy="31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What’s been done: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Optimized image processing &amp; object detection algorithm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New round of training data coming soon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Added and refactored templated embedded code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Looked into web hosting options provided by NCSU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9" name="Google Shape;23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2698" y="3353047"/>
            <a:ext cx="2934902" cy="156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demo</a:t>
            </a:r>
            <a:endParaRPr/>
          </a:p>
        </p:txBody>
      </p:sp>
      <p:sp>
        <p:nvSpPr>
          <p:cNvPr id="245" name="Google Shape;245;p30"/>
          <p:cNvSpPr txBox="1"/>
          <p:nvPr>
            <p:ph idx="1" type="body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User feedback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intuitive does it feel as an end user?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intuitive is it as a customer?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illiam template">
  <a:themeElements>
    <a:clrScheme name="Custom 347">
      <a:dk1>
        <a:srgbClr val="343764"/>
      </a:dk1>
      <a:lt1>
        <a:srgbClr val="FFFFFF"/>
      </a:lt1>
      <a:dk2>
        <a:srgbClr val="666666"/>
      </a:dk2>
      <a:lt2>
        <a:srgbClr val="E9EAFD"/>
      </a:lt2>
      <a:accent1>
        <a:srgbClr val="BBE617"/>
      </a:accent1>
      <a:accent2>
        <a:srgbClr val="4B508D"/>
      </a:accent2>
      <a:accent3>
        <a:srgbClr val="701C7F"/>
      </a:accent3>
      <a:accent4>
        <a:srgbClr val="BEC4E0"/>
      </a:accent4>
      <a:accent5>
        <a:srgbClr val="C9C3BD"/>
      </a:accent5>
      <a:accent6>
        <a:srgbClr val="96C94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